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4" r:id="rId4"/>
    <p:sldId id="275" r:id="rId5"/>
    <p:sldId id="27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9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6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62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0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1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8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5703C-B926-4B08-B521-D5763BF70E6E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C986-9DE8-4C2C-A8D7-440EB1D78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95400" y="889844"/>
            <a:ext cx="7010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3200" b="1" dirty="0">
                <a:solidFill>
                  <a:schemeClr val="accent5">
                    <a:lumMod val="50000"/>
                  </a:schemeClr>
                </a:solidFill>
                <a:latin typeface="Arial,Bold"/>
              </a:rPr>
              <a:t>طريقة </a:t>
            </a:r>
            <a:r>
              <a:rPr lang="ar-IQ" sz="3200" b="1" dirty="0" err="1">
                <a:solidFill>
                  <a:schemeClr val="accent5">
                    <a:lumMod val="50000"/>
                  </a:schemeClr>
                </a:solidFill>
                <a:latin typeface="Arial,Bold"/>
              </a:rPr>
              <a:t>البلزمة</a:t>
            </a:r>
            <a:r>
              <a:rPr lang="ar-IQ" sz="3200" b="1" dirty="0">
                <a:solidFill>
                  <a:schemeClr val="accent5">
                    <a:lumMod val="50000"/>
                  </a:schemeClr>
                </a:solidFill>
                <a:latin typeface="Arial,Bold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Calibri,Bold"/>
              </a:rPr>
              <a:t>plasmolysis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Calibri,Bold"/>
              </a:rPr>
              <a:t>method</a:t>
            </a:r>
            <a:endParaRPr lang="ar-IQ" sz="3200" b="1" dirty="0" smtClean="0">
              <a:solidFill>
                <a:schemeClr val="accent5">
                  <a:lumMod val="50000"/>
                </a:schemeClr>
              </a:solidFill>
              <a:latin typeface="Calibri,Bold"/>
            </a:endParaRPr>
          </a:p>
          <a:p>
            <a:pPr algn="ctr" rtl="1"/>
            <a:endParaRPr lang="en-US" sz="3200" b="1" dirty="0">
              <a:solidFill>
                <a:schemeClr val="accent5">
                  <a:lumMod val="50000"/>
                </a:schemeClr>
              </a:solidFill>
              <a:latin typeface="Calibri,Bold"/>
            </a:endParaRP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عند وضع خلية نباتية عصيرها الخلوي له جهد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أزموزي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يعادل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1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ميكا باسكال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في محلول له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ذات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الجهد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الأزموزي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(محلول سوي </a:t>
            </a:r>
            <a:r>
              <a:rPr lang="ar-IQ" sz="2400" b="1" dirty="0" err="1">
                <a:solidFill>
                  <a:srgbClr val="FF0000"/>
                </a:solidFill>
                <a:latin typeface="Arial,Bold"/>
              </a:rPr>
              <a:t>الازموزية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,Bold"/>
              </a:rPr>
              <a:t>isotonic solution </a:t>
            </a:r>
            <a:r>
              <a:rPr lang="ar-IQ" sz="2400" b="1" dirty="0">
                <a:solidFill>
                  <a:srgbClr val="FF0000"/>
                </a:solidFill>
                <a:latin typeface="Calibri,Bold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,Bold"/>
              </a:rPr>
              <a:t>(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فان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شكل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الخلايا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يبقى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طبيعيا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إلا انه عند وضع الخلية في محلول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جهده </a:t>
            </a:r>
            <a:r>
              <a:rPr lang="ar-IQ" sz="2400" b="1" dirty="0" err="1" smtClean="0">
                <a:solidFill>
                  <a:srgbClr val="0070C1"/>
                </a:solidFill>
                <a:latin typeface="Arial,Bold"/>
              </a:rPr>
              <a:t>الأزموزي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اقل من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1 ميكا باسكال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(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0.5 </a:t>
            </a:r>
            <a:r>
              <a:rPr lang="ar-IQ" sz="2400" b="1" dirty="0" err="1">
                <a:solidFill>
                  <a:srgbClr val="FF0000"/>
                </a:solidFill>
                <a:latin typeface="Arial,Bold"/>
              </a:rPr>
              <a:t>ميكاباسكال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مثلا)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والذي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يسمى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بالمحلول ناقص </a:t>
            </a:r>
            <a:r>
              <a:rPr lang="ar-IQ" sz="2400" b="1" dirty="0" err="1">
                <a:solidFill>
                  <a:srgbClr val="FF0000"/>
                </a:solidFill>
                <a:latin typeface="Arial,Bold"/>
              </a:rPr>
              <a:t>الازموزية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Calibri,Bold"/>
              </a:rPr>
              <a:t>hypotonic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فان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الخلية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سوف تمتص الماء و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تنتفخ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مع ازدياد قليل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 في </a:t>
            </a:r>
            <a:r>
              <a:rPr lang="ar-IQ" sz="2400" b="1" dirty="0" err="1" smtClean="0">
                <a:solidFill>
                  <a:srgbClr val="0070C1"/>
                </a:solidFill>
                <a:latin typeface="Arial,Bold"/>
              </a:rPr>
              <a:t>حجمها.ولا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يمكن التمييز بسهولة بين الخلايا الموضوعة في</a:t>
            </a: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المحلولين أعلاه.</a:t>
            </a: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أما عند وضع الخلايا في محلول جهده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الأزموزي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اعلي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من</a:t>
            </a: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الجهد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الأزموزي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للعصير الخلوي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(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1.5 </a:t>
            </a:r>
            <a:r>
              <a:rPr lang="ar-IQ" sz="2400" b="1" dirty="0" err="1">
                <a:solidFill>
                  <a:srgbClr val="FF0000"/>
                </a:solidFill>
                <a:latin typeface="Arial,Bold"/>
              </a:rPr>
              <a:t>ميكاباسكال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مثلا)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وهو</a:t>
            </a:r>
            <a:endParaRPr lang="ar-IQ" sz="2400" b="1" dirty="0">
              <a:solidFill>
                <a:srgbClr val="0070C1"/>
              </a:solidFill>
              <a:latin typeface="Arial,Bold"/>
            </a:endParaRP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محلول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عالي </a:t>
            </a:r>
            <a:r>
              <a:rPr lang="ar-IQ" sz="2400" b="1" dirty="0" err="1">
                <a:solidFill>
                  <a:srgbClr val="FF0000"/>
                </a:solidFill>
                <a:latin typeface="Arial,Bold"/>
              </a:rPr>
              <a:t>الازموزية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,Bold"/>
              </a:rPr>
              <a:t>hypertonic </a:t>
            </a:r>
            <a:r>
              <a:rPr lang="ar-IQ" sz="2400" b="1" dirty="0" smtClean="0">
                <a:solidFill>
                  <a:srgbClr val="FF0000"/>
                </a:solidFill>
                <a:latin typeface="Calibri,Bold"/>
              </a:rPr>
              <a:t>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فان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الخلايا سوف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تفقد</a:t>
            </a: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الماء بسبب ذلك.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39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468777"/>
            <a:ext cx="8686800" cy="2015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Molecular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Movement</a:t>
            </a:r>
            <a:r>
              <a:rPr lang="ar-IQ" sz="2800" dirty="0" smtClean="0">
                <a:solidFill>
                  <a:schemeClr val="accent5">
                    <a:lumMod val="50000"/>
                  </a:schemeClr>
                </a:solidFill>
              </a:rPr>
              <a:t>الحركة الجزيئية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800" dirty="0"/>
              <a:t>•</a:t>
            </a:r>
            <a:r>
              <a:rPr lang="en-US" sz="2800" dirty="0" smtClean="0">
                <a:solidFill>
                  <a:srgbClr val="FF0000"/>
                </a:solidFill>
              </a:rPr>
              <a:t>Plasmolysis</a:t>
            </a:r>
            <a:r>
              <a:rPr lang="ar-IQ" sz="2800" dirty="0" err="1" smtClean="0">
                <a:solidFill>
                  <a:srgbClr val="FF0000"/>
                </a:solidFill>
              </a:rPr>
              <a:t>البلزمة</a:t>
            </a:r>
            <a:r>
              <a:rPr lang="ar-IQ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300" dirty="0" smtClean="0"/>
              <a:t>Loss </a:t>
            </a:r>
            <a:r>
              <a:rPr lang="en-US" sz="2300" dirty="0"/>
              <a:t>of water through osmosis is accompanied by shrinkage of the cell membrane away from the cell wall</a:t>
            </a:r>
            <a:r>
              <a:rPr lang="en-US" sz="2300" dirty="0" smtClean="0"/>
              <a:t>.</a:t>
            </a:r>
            <a:endParaRPr lang="ar-IQ" sz="2300" dirty="0" smtClean="0"/>
          </a:p>
          <a:p>
            <a:r>
              <a:rPr lang="ar-IQ" sz="2300" dirty="0" smtClean="0"/>
              <a:t>إن فقدان الماء من خلال </a:t>
            </a:r>
            <a:r>
              <a:rPr lang="ar-IQ" sz="2300" dirty="0" err="1" smtClean="0"/>
              <a:t>الازموزية</a:t>
            </a:r>
            <a:r>
              <a:rPr lang="ar-IQ" sz="2300" dirty="0" smtClean="0"/>
              <a:t>   يصاحبه انكماش غشاء الخلية مبتعدا عن جدار الخلية </a:t>
            </a:r>
            <a:endParaRPr lang="en-US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46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3810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733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029200" y="57150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1600" b="1" dirty="0" smtClean="0">
                <a:solidFill>
                  <a:schemeClr val="accent2">
                    <a:lumMod val="75000"/>
                  </a:schemeClr>
                </a:solidFill>
              </a:rPr>
              <a:t>خلايا الورقة متعرضة لمحلول ملحي تركيزه 10 %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143000" y="57150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1600" b="1" dirty="0" smtClean="0">
                <a:solidFill>
                  <a:schemeClr val="accent2">
                    <a:lumMod val="75000"/>
                  </a:schemeClr>
                </a:solidFill>
              </a:rPr>
              <a:t>خلايا الورقة طبيعية غير متعرضة لمحلول ملحي 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05200" y="152400"/>
            <a:ext cx="24904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Plasmolysis</a:t>
            </a:r>
          </a:p>
        </p:txBody>
      </p:sp>
    </p:spTree>
    <p:extLst>
      <p:ext uri="{BB962C8B-B14F-4D97-AF65-F5344CB8AC3E}">
        <p14:creationId xmlns:p14="http://schemas.microsoft.com/office/powerpoint/2010/main" val="24661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762000"/>
            <a:ext cx="868680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300" b="1" dirty="0">
                <a:solidFill>
                  <a:srgbClr val="0070C1"/>
                </a:solidFill>
                <a:latin typeface="Arial,Bold"/>
              </a:rPr>
              <a:t>أن </a:t>
            </a:r>
            <a:r>
              <a:rPr lang="ar-IQ" sz="2300" b="1" dirty="0">
                <a:solidFill>
                  <a:srgbClr val="FF0000"/>
                </a:solidFill>
                <a:latin typeface="Arial,Bold"/>
              </a:rPr>
              <a:t>خروج الماء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من الخلية بسبب فقدان انتفاخ الخلية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أو فجواتها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يسمى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300" b="1" dirty="0" smtClean="0">
                <a:solidFill>
                  <a:srgbClr val="FF0000"/>
                </a:solidFill>
                <a:latin typeface="Arial,Bold"/>
              </a:rPr>
              <a:t>بظاهرة </a:t>
            </a:r>
            <a:r>
              <a:rPr lang="ar-IQ" sz="2300" b="1" dirty="0" err="1" smtClean="0">
                <a:solidFill>
                  <a:srgbClr val="FF0000"/>
                </a:solidFill>
                <a:latin typeface="Arial,Bold"/>
              </a:rPr>
              <a:t>البلزمة</a:t>
            </a:r>
            <a:r>
              <a:rPr lang="ar-IQ" sz="2300" b="1" dirty="0" smtClean="0">
                <a:solidFill>
                  <a:srgbClr val="FF0000"/>
                </a:solidFill>
                <a:latin typeface="Arial,Bold"/>
              </a:rPr>
              <a:t>    ( </a:t>
            </a:r>
            <a:r>
              <a:rPr lang="en-US" sz="2300" b="1" dirty="0" smtClean="0">
                <a:solidFill>
                  <a:srgbClr val="FF0000"/>
                </a:solidFill>
                <a:latin typeface="Calibri,Bold"/>
              </a:rPr>
              <a:t>plasmolysis </a:t>
            </a:r>
            <a:r>
              <a:rPr lang="ar-IQ" sz="2300" b="1" dirty="0" smtClean="0">
                <a:solidFill>
                  <a:srgbClr val="FF0000"/>
                </a:solidFill>
                <a:latin typeface="Arial,Bold"/>
              </a:rPr>
              <a:t> )</a:t>
            </a:r>
            <a:r>
              <a:rPr lang="en-US" sz="2300" b="1" dirty="0" smtClean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وفي هذه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الحالة يستمر حجم العصير الخلوي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بالصغر وينكمش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الغشاء البلازمي وينفصل عن الجدار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الخلوي ويستمر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فقدان الماء حتى يتعادل الجهد المائي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على الجانبين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.</a:t>
            </a:r>
          </a:p>
          <a:p>
            <a:pPr algn="r" rtl="1"/>
            <a:r>
              <a:rPr lang="ar-IQ" sz="2300" b="1" dirty="0">
                <a:solidFill>
                  <a:srgbClr val="0070C1"/>
                </a:solidFill>
                <a:latin typeface="Arial,Bold"/>
              </a:rPr>
              <a:t>وتحدث </a:t>
            </a:r>
            <a:r>
              <a:rPr lang="ar-IQ" sz="2300" b="1" dirty="0" err="1">
                <a:solidFill>
                  <a:srgbClr val="0070C1"/>
                </a:solidFill>
                <a:latin typeface="Arial,Bold"/>
              </a:rPr>
              <a:t>البلزمة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300" b="1" dirty="0" err="1">
                <a:solidFill>
                  <a:srgbClr val="0070C1"/>
                </a:solidFill>
                <a:latin typeface="Arial,Bold"/>
              </a:rPr>
              <a:t>باشكال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 متعددة فقد تنعدم الفجوة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إذا وضعت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في محلول مركز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(حدوث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بلزمة شديدة(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او يتجمع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الغشاء البلازمي في كتلة </a:t>
            </a:r>
            <a:r>
              <a:rPr lang="ar-IQ" sz="2300" b="1" dirty="0" err="1">
                <a:solidFill>
                  <a:srgbClr val="0070C1"/>
                </a:solidFill>
                <a:latin typeface="Arial,Bold"/>
              </a:rPr>
              <a:t>بروتوبلازمية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داخل الخلية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وقد تقطع خيوط البلازما التي تربط </a:t>
            </a:r>
            <a:r>
              <a:rPr lang="ar-IQ" sz="2300" b="1" dirty="0" err="1" smtClean="0">
                <a:solidFill>
                  <a:srgbClr val="0070C1"/>
                </a:solidFill>
                <a:latin typeface="Arial,Bold"/>
              </a:rPr>
              <a:t>سايتوبلازم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 خلية </a:t>
            </a:r>
            <a:r>
              <a:rPr lang="ar-IQ" sz="2300" b="1" dirty="0" err="1">
                <a:solidFill>
                  <a:srgbClr val="0070C1"/>
                </a:solidFill>
                <a:latin typeface="Arial,Bold"/>
              </a:rPr>
              <a:t>باخرى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 وبذلك تموت الخلية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.</a:t>
            </a:r>
          </a:p>
          <a:p>
            <a:pPr algn="r" rtl="1"/>
            <a:r>
              <a:rPr lang="ar-IQ" sz="2300" b="1" dirty="0">
                <a:solidFill>
                  <a:srgbClr val="0070C1"/>
                </a:solidFill>
                <a:latin typeface="Arial,Bold"/>
              </a:rPr>
              <a:t>وهنالك نوعان من </a:t>
            </a:r>
            <a:r>
              <a:rPr lang="ar-IQ" sz="2300" b="1" dirty="0" err="1">
                <a:solidFill>
                  <a:srgbClr val="0070C1"/>
                </a:solidFill>
                <a:latin typeface="Arial,Bold"/>
              </a:rPr>
              <a:t>البلزمة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:</a:t>
            </a:r>
          </a:p>
          <a:p>
            <a:pPr algn="r" rtl="1"/>
            <a:r>
              <a:rPr lang="ar-IQ" sz="2300" b="1" dirty="0">
                <a:solidFill>
                  <a:srgbClr val="0070C1"/>
                </a:solidFill>
                <a:latin typeface="Arial,Bold"/>
              </a:rPr>
              <a:t>1 - </a:t>
            </a:r>
            <a:r>
              <a:rPr lang="ar-IQ" sz="2300" b="1" dirty="0" err="1">
                <a:solidFill>
                  <a:srgbClr val="FF0000"/>
                </a:solidFill>
                <a:latin typeface="Arial,Bold"/>
              </a:rPr>
              <a:t>البلزمة</a:t>
            </a:r>
            <a:r>
              <a:rPr lang="ar-IQ" sz="2300" b="1" dirty="0">
                <a:solidFill>
                  <a:srgbClr val="FF0000"/>
                </a:solidFill>
                <a:latin typeface="Arial,Bold"/>
              </a:rPr>
              <a:t> الدائمة </a:t>
            </a:r>
            <a:r>
              <a:rPr lang="en-US" sz="2300" b="1" dirty="0">
                <a:solidFill>
                  <a:srgbClr val="FF0000"/>
                </a:solidFill>
                <a:latin typeface="Calibri,Bold"/>
              </a:rPr>
              <a:t>permanent plasmolysis </a:t>
            </a:r>
            <a:r>
              <a:rPr lang="ar-IQ" sz="2300" b="1" dirty="0" smtClean="0">
                <a:solidFill>
                  <a:srgbClr val="FF0000"/>
                </a:solidFill>
                <a:latin typeface="Calibri,Bold"/>
              </a:rPr>
              <a:t>: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وهي تحدث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عند وضع الخلية في محلول مركز جدا ولا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يسمح الغشاء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البلازمي بنفوذ الجزيئات المذابة إلى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داخل الخلية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.</a:t>
            </a:r>
          </a:p>
          <a:p>
            <a:pPr algn="r" rtl="1"/>
            <a:r>
              <a:rPr lang="ar-IQ" sz="2300" b="1" dirty="0">
                <a:solidFill>
                  <a:srgbClr val="0070C1"/>
                </a:solidFill>
                <a:latin typeface="Arial,Bold"/>
              </a:rPr>
              <a:t>2 - </a:t>
            </a:r>
            <a:r>
              <a:rPr lang="ar-IQ" sz="2300" b="1" dirty="0" err="1">
                <a:solidFill>
                  <a:srgbClr val="FF0000"/>
                </a:solidFill>
                <a:latin typeface="Arial,Bold"/>
              </a:rPr>
              <a:t>البلزمة</a:t>
            </a:r>
            <a:r>
              <a:rPr lang="ar-IQ" sz="2300" b="1" dirty="0">
                <a:solidFill>
                  <a:srgbClr val="FF0000"/>
                </a:solidFill>
                <a:latin typeface="Arial,Bold"/>
              </a:rPr>
              <a:t> المؤقتة </a:t>
            </a:r>
            <a:r>
              <a:rPr lang="en-US" sz="2300" b="1" dirty="0" smtClean="0">
                <a:solidFill>
                  <a:srgbClr val="FF0000"/>
                </a:solidFill>
                <a:latin typeface="Calibri,Bold"/>
              </a:rPr>
              <a:t>limited </a:t>
            </a:r>
            <a:r>
              <a:rPr lang="en-US" sz="2300" b="1" dirty="0">
                <a:solidFill>
                  <a:srgbClr val="FF0000"/>
                </a:solidFill>
                <a:latin typeface="Calibri,Bold"/>
              </a:rPr>
              <a:t>plasmolysis </a:t>
            </a:r>
            <a:r>
              <a:rPr lang="ar-IQ" sz="2300" b="1" dirty="0" smtClean="0">
                <a:solidFill>
                  <a:srgbClr val="FF0000"/>
                </a:solidFill>
                <a:latin typeface="Calibri,Bold"/>
              </a:rPr>
              <a:t>:</a:t>
            </a:r>
            <a:r>
              <a:rPr lang="ar-IQ" sz="2300" b="1" dirty="0" smtClean="0">
                <a:solidFill>
                  <a:srgbClr val="0070C1"/>
                </a:solidFill>
                <a:latin typeface="Calibri,Bold"/>
              </a:rPr>
              <a:t>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وهي تحدث عند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وضع الخلية في محلول زائد التركيز ويكون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الغشاء البلازمي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سامحا لجزيئات بعض المواد المذابة في</a:t>
            </a:r>
          </a:p>
          <a:p>
            <a:pPr algn="r" rtl="1"/>
            <a:r>
              <a:rPr lang="ar-IQ" sz="2300" b="1" dirty="0">
                <a:solidFill>
                  <a:srgbClr val="0070C1"/>
                </a:solidFill>
                <a:latin typeface="Arial,Bold"/>
              </a:rPr>
              <a:t>المحلول الخارجي إن تنفذ إلى العصير الخلوي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وعندئذ تحدث </a:t>
            </a:r>
            <a:r>
              <a:rPr lang="ar-IQ" sz="2300" b="1" dirty="0" err="1">
                <a:solidFill>
                  <a:srgbClr val="0070C1"/>
                </a:solidFill>
                <a:latin typeface="Arial,Bold"/>
              </a:rPr>
              <a:t>البلزمة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 المؤقتة. كما في حالة وضع الخلية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في محلول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مركز من اليوريا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.</a:t>
            </a:r>
          </a:p>
          <a:p>
            <a:pPr lvl="0" algn="r" rtl="1"/>
            <a:r>
              <a:rPr lang="ar-IQ" sz="2300" b="1" dirty="0">
                <a:solidFill>
                  <a:srgbClr val="0070C1"/>
                </a:solidFill>
                <a:latin typeface="Arial,Bold"/>
              </a:rPr>
              <a:t>ومن الجدير بالذكر إن الخلايا التي عانت من </a:t>
            </a:r>
            <a:r>
              <a:rPr lang="ar-IQ" sz="2300" b="1" dirty="0" err="1">
                <a:solidFill>
                  <a:srgbClr val="0070C1"/>
                </a:solidFill>
                <a:latin typeface="Arial,Bold"/>
              </a:rPr>
              <a:t>البلزمة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قد تحدث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لها عملية معاكسة تسمى عملية </a:t>
            </a:r>
            <a:r>
              <a:rPr lang="ar-IQ" sz="2300" b="1" dirty="0">
                <a:solidFill>
                  <a:srgbClr val="FF0000"/>
                </a:solidFill>
                <a:latin typeface="Arial,Bold"/>
              </a:rPr>
              <a:t>إزالة أو </a:t>
            </a:r>
            <a:r>
              <a:rPr lang="ar-IQ" sz="2300" b="1" dirty="0" smtClean="0">
                <a:solidFill>
                  <a:srgbClr val="FF0000"/>
                </a:solidFill>
                <a:latin typeface="Arial,Bold"/>
              </a:rPr>
              <a:t>شفاء </a:t>
            </a:r>
            <a:r>
              <a:rPr lang="ar-IQ" sz="2300" b="1" dirty="0" err="1" smtClean="0">
                <a:solidFill>
                  <a:srgbClr val="FF0000"/>
                </a:solidFill>
                <a:latin typeface="Arial,Bold"/>
              </a:rPr>
              <a:t>البلزمة</a:t>
            </a:r>
            <a:r>
              <a:rPr lang="ar-IQ" sz="2300" b="1" dirty="0" smtClean="0">
                <a:solidFill>
                  <a:srgbClr val="FF0000"/>
                </a:solidFill>
                <a:latin typeface="Arial,Bold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Calibri,Bold"/>
              </a:rPr>
              <a:t>deplasmlysis</a:t>
            </a:r>
            <a:r>
              <a:rPr lang="en-US" sz="2300" b="1" dirty="0">
                <a:solidFill>
                  <a:srgbClr val="FF0000"/>
                </a:solidFill>
                <a:latin typeface="Calibri,Bold"/>
              </a:rPr>
              <a:t>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وذلك عند وضعها في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الماء النقي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أو محلول ناقص </a:t>
            </a:r>
            <a:r>
              <a:rPr lang="ar-IQ" sz="2300" b="1" dirty="0" err="1">
                <a:solidFill>
                  <a:srgbClr val="0070C1"/>
                </a:solidFill>
                <a:latin typeface="Arial,Bold"/>
              </a:rPr>
              <a:t>الازموزية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 إذ تستعيد 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الخلايا </a:t>
            </a:r>
            <a:r>
              <a:rPr lang="ar-IQ" sz="2300" b="1" dirty="0" err="1" smtClean="0">
                <a:solidFill>
                  <a:srgbClr val="0070C1"/>
                </a:solidFill>
                <a:latin typeface="Arial,Bold"/>
              </a:rPr>
              <a:t>الخلايا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300" b="1" dirty="0">
                <a:solidFill>
                  <a:srgbClr val="0070C1"/>
                </a:solidFill>
                <a:latin typeface="Arial,Bold"/>
              </a:rPr>
              <a:t>امتلائها تدريجيا نتيجة لدخول الماء إليها</a:t>
            </a:r>
            <a:r>
              <a:rPr lang="ar-IQ" sz="2300" b="1" dirty="0" smtClean="0">
                <a:solidFill>
                  <a:srgbClr val="0070C1"/>
                </a:solidFill>
                <a:latin typeface="Arial,Bold"/>
              </a:rPr>
              <a:t>.</a:t>
            </a:r>
            <a:endParaRPr lang="ar-IQ" sz="2300" b="1" dirty="0">
              <a:solidFill>
                <a:srgbClr val="0070C1"/>
              </a:solidFill>
              <a:latin typeface="Arial,Bold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505200" y="76200"/>
            <a:ext cx="24904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Plasmolysis</a:t>
            </a:r>
          </a:p>
        </p:txBody>
      </p:sp>
    </p:spTree>
    <p:extLst>
      <p:ext uri="{BB962C8B-B14F-4D97-AF65-F5344CB8AC3E}">
        <p14:creationId xmlns:p14="http://schemas.microsoft.com/office/powerpoint/2010/main" val="181296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609600"/>
            <a:ext cx="8534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2400" b="1" dirty="0" err="1" smtClean="0">
                <a:solidFill>
                  <a:srgbClr val="FF0000"/>
                </a:solidFill>
                <a:latin typeface="Arial,Bold"/>
              </a:rPr>
              <a:t>البلزمة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الابتدائية </a:t>
            </a:r>
            <a:r>
              <a:rPr lang="en-US" sz="2400" b="1" dirty="0">
                <a:solidFill>
                  <a:srgbClr val="FF0000"/>
                </a:solidFill>
                <a:latin typeface="Calibri,Bold"/>
              </a:rPr>
              <a:t>incipient </a:t>
            </a:r>
            <a:r>
              <a:rPr lang="en-US" sz="2400" b="1" dirty="0" smtClean="0">
                <a:solidFill>
                  <a:srgbClr val="FF0000"/>
                </a:solidFill>
                <a:latin typeface="Calibri,Bold"/>
              </a:rPr>
              <a:t>plasmolysis</a:t>
            </a:r>
            <a:endParaRPr lang="ar-IQ" sz="2400" b="1" dirty="0" smtClean="0">
              <a:solidFill>
                <a:srgbClr val="FF0000"/>
              </a:solidFill>
              <a:latin typeface="Calibri,Bold"/>
            </a:endParaRPr>
          </a:p>
          <a:p>
            <a:pPr algn="r" rtl="1"/>
            <a:endParaRPr lang="en-US" sz="2400" b="1" dirty="0">
              <a:solidFill>
                <a:srgbClr val="FF0000"/>
              </a:solidFill>
              <a:latin typeface="Arial,Bold"/>
            </a:endParaRP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اتفق علماء الفسلجة النباتية على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أنة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إذا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كانت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نصف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الخلايا في نسيج نباتي يفحص بالمجهر قد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ابتدأت </a:t>
            </a:r>
            <a:r>
              <a:rPr lang="ar-IQ" sz="2400" b="1" dirty="0" err="1" smtClean="0">
                <a:solidFill>
                  <a:srgbClr val="FF0000"/>
                </a:solidFill>
                <a:latin typeface="Arial,Bold"/>
              </a:rPr>
              <a:t>البلزمة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وان السايتوبلازم قد انسحب قليلا عن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الجدار الخلوي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تكون في هذه الحالة قيمة الجهد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الضغطي تساوي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صفرا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وان الجهد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الأزموزي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للمحلول يعادل</a:t>
            </a: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الجهد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الأزموزي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للعصير الخلوي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. وتعرف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هذه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الحالة </a:t>
            </a:r>
            <a:r>
              <a:rPr lang="ar-IQ" sz="2400" b="1" dirty="0" err="1" smtClean="0">
                <a:solidFill>
                  <a:srgbClr val="FF0000"/>
                </a:solidFill>
                <a:latin typeface="Arial,Bold"/>
              </a:rPr>
              <a:t>البلزمة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الابتدائية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.</a:t>
            </a:r>
          </a:p>
          <a:p>
            <a:pPr algn="r" rtl="1"/>
            <a:endParaRPr lang="ar-IQ" sz="2400" b="1" dirty="0">
              <a:solidFill>
                <a:srgbClr val="FF0000"/>
              </a:solidFill>
              <a:latin typeface="Arial,Bold"/>
            </a:endParaRPr>
          </a:p>
          <a:p>
            <a:pPr algn="r" rtl="1"/>
            <a:r>
              <a:rPr lang="ar-IQ" sz="2400" b="1" dirty="0">
                <a:solidFill>
                  <a:srgbClr val="FF0000"/>
                </a:solidFill>
                <a:latin typeface="Arial,Bold"/>
              </a:rPr>
              <a:t>ويمكن تقدير الجهد </a:t>
            </a:r>
            <a:r>
              <a:rPr lang="ar-IQ" sz="2400" b="1" dirty="0" err="1">
                <a:solidFill>
                  <a:srgbClr val="FF0000"/>
                </a:solidFill>
                <a:latin typeface="Arial,Bold"/>
              </a:rPr>
              <a:t>الأزموزي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 للعصير </a:t>
            </a:r>
            <a:r>
              <a:rPr lang="ar-IQ" sz="2400" b="1" dirty="0" smtClean="0">
                <a:solidFill>
                  <a:srgbClr val="FF0000"/>
                </a:solidFill>
                <a:latin typeface="Arial,Bold"/>
              </a:rPr>
              <a:t>الخلوي: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عن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طريق وضع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النسيج النباتي في محلول سكري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عالي التركيز(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0.8 </a:t>
            </a:r>
            <a:r>
              <a:rPr lang="ar-IQ" sz="2400" b="1" dirty="0" err="1" smtClean="0">
                <a:solidFill>
                  <a:srgbClr val="0070C1"/>
                </a:solidFill>
                <a:latin typeface="Arial,Bold"/>
              </a:rPr>
              <a:t>مولاري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)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لمدة نصف ساعة لحين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حدوث </a:t>
            </a:r>
            <a:r>
              <a:rPr lang="ar-IQ" sz="2400" b="1" dirty="0" err="1" smtClean="0">
                <a:solidFill>
                  <a:srgbClr val="0070C1"/>
                </a:solidFill>
                <a:latin typeface="Arial,Bold"/>
              </a:rPr>
              <a:t>البلزمة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التامة للخلايا 100 % ثم تنقل قطع من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هذا النسيج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إلى تراكيز مختلفة من السكروز</a:t>
            </a:r>
          </a:p>
          <a:p>
            <a:pPr algn="r" rtl="1"/>
            <a:r>
              <a:rPr lang="ar-IQ" sz="2400" b="1" dirty="0">
                <a:solidFill>
                  <a:srgbClr val="0070C1"/>
                </a:solidFill>
                <a:latin typeface="Arial,Bold"/>
              </a:rPr>
              <a:t>( 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0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،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0.1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،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0.2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،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0.4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،</a:t>
            </a:r>
            <a:r>
              <a:rPr lang="ar-IQ" sz="2400" b="1" dirty="0">
                <a:solidFill>
                  <a:srgbClr val="FF0000"/>
                </a:solidFill>
                <a:latin typeface="Arial,Bold"/>
              </a:rPr>
              <a:t>0.6 </a:t>
            </a:r>
            <a:r>
              <a:rPr lang="ar-IQ" sz="2400" b="1" dirty="0" err="1" smtClean="0">
                <a:solidFill>
                  <a:srgbClr val="0070C1"/>
                </a:solidFill>
                <a:latin typeface="Arial,Bold"/>
              </a:rPr>
              <a:t>مولاري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 ) ثم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يلاحظ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التركيز الذي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يشفى فيه ما يقارب 50 % من الخلايا </a:t>
            </a:r>
            <a:r>
              <a:rPr lang="ar-IQ" sz="2400" b="1" dirty="0" err="1" smtClean="0">
                <a:solidFill>
                  <a:srgbClr val="0070C1"/>
                </a:solidFill>
                <a:latin typeface="Arial,Bold"/>
              </a:rPr>
              <a:t>المبلزمة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 عندها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يكون الجهد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الأزموزي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للعصير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الخلوي 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مساويا تقريبا 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للجهد </a:t>
            </a:r>
            <a:r>
              <a:rPr lang="ar-IQ" sz="2400" b="1" dirty="0" err="1">
                <a:solidFill>
                  <a:srgbClr val="0070C1"/>
                </a:solidFill>
                <a:latin typeface="Arial,Bold"/>
              </a:rPr>
              <a:t>الأزموزي</a:t>
            </a:r>
            <a:r>
              <a:rPr lang="ar-IQ" sz="2400" b="1" dirty="0">
                <a:solidFill>
                  <a:srgbClr val="0070C1"/>
                </a:solidFill>
                <a:latin typeface="Arial,Bold"/>
              </a:rPr>
              <a:t> للمحلول الخارجي</a:t>
            </a:r>
            <a:r>
              <a:rPr lang="ar-IQ" sz="2400" b="1" dirty="0" smtClean="0">
                <a:solidFill>
                  <a:srgbClr val="0070C1"/>
                </a:solidFill>
                <a:latin typeface="Arial,Bold"/>
              </a:rPr>
              <a:t>.</a:t>
            </a:r>
            <a:endParaRPr lang="ar-IQ" sz="2400" b="1" dirty="0" smtClean="0">
              <a:solidFill>
                <a:srgbClr val="FF0000"/>
              </a:solidFill>
              <a:latin typeface="Arial,Bold"/>
            </a:endParaRPr>
          </a:p>
        </p:txBody>
      </p:sp>
    </p:spTree>
    <p:extLst>
      <p:ext uri="{BB962C8B-B14F-4D97-AF65-F5344CB8AC3E}">
        <p14:creationId xmlns:p14="http://schemas.microsoft.com/office/powerpoint/2010/main" val="10268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500</Words>
  <Application>Microsoft Office PowerPoint</Application>
  <PresentationFormat>عرض على الشاشة (3:4)‏</PresentationFormat>
  <Paragraphs>30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 Murtadha</dc:creator>
  <cp:lastModifiedBy>Dr. Murtadha</cp:lastModifiedBy>
  <cp:revision>2</cp:revision>
  <dcterms:created xsi:type="dcterms:W3CDTF">2020-01-18T11:29:18Z</dcterms:created>
  <dcterms:modified xsi:type="dcterms:W3CDTF">2020-01-18T11:43:56Z</dcterms:modified>
</cp:coreProperties>
</file>